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F5E2"/>
    <a:srgbClr val="F58282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706ED4-CE1F-B873-4937-6A41BCFB5E53}" v="107" dt="2026-01-17T18:11:37.780"/>
    <p1510:client id="{3BF9B5B9-9330-F3B6-648D-B88F796B3B13}" v="1424" dt="2026-01-17T17:56:47.6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17.01.2026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741363"/>
            <a:ext cx="1535206" cy="841189"/>
          </a:xfrm>
        </p:spPr>
        <p:txBody>
          <a:bodyPr>
            <a:normAutofit fontScale="90000"/>
          </a:bodyPr>
          <a:lstStyle/>
          <a:p>
            <a:r>
              <a:rPr lang="de-DE" dirty="0" err="1">
                <a:latin typeface="Abadi"/>
                <a:ea typeface="Calibri"/>
                <a:cs typeface="Calibri"/>
              </a:rPr>
              <a:t>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708244"/>
            <a:ext cx="1299883" cy="35495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dirty="0">
                <a:latin typeface="Century Gothic"/>
                <a:ea typeface="+mn-lt"/>
                <a:cs typeface="+mn-lt"/>
              </a:rPr>
              <a:t>bang</a:t>
            </a:r>
            <a:endParaRPr lang="nl-NL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dirty="0">
                <a:latin typeface="Century Gothic"/>
                <a:ea typeface="+mn-lt"/>
                <a:cs typeface="+mn-lt"/>
              </a:rPr>
              <a:t>lang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dirty="0">
                <a:latin typeface="Century Gothic"/>
                <a:ea typeface="+mn-lt"/>
                <a:cs typeface="+mn-lt"/>
              </a:rPr>
              <a:t>ring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err="1">
                <a:latin typeface="Century Gothic"/>
                <a:ea typeface="+mn-lt"/>
                <a:cs typeface="+mn-lt"/>
              </a:rPr>
              <a:t>jong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err="1">
                <a:latin typeface="Century Gothic"/>
                <a:ea typeface="+mn-lt"/>
                <a:cs typeface="+mn-lt"/>
              </a:rPr>
              <a:t>slang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err="1">
                <a:latin typeface="Century Gothic"/>
                <a:ea typeface="+mn-lt"/>
                <a:cs typeface="+mn-lt"/>
              </a:rPr>
              <a:t>kring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err="1">
                <a:latin typeface="Century Gothic"/>
                <a:ea typeface="+mn-lt"/>
                <a:cs typeface="+mn-lt"/>
              </a:rPr>
              <a:t>zang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dirty="0">
                <a:latin typeface="Century Gothic"/>
                <a:ea typeface="+mn-lt"/>
                <a:cs typeface="+mn-lt"/>
              </a:rPr>
              <a:t>ding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dirty="0">
                <a:latin typeface="Century Gothic"/>
                <a:ea typeface="+mn-lt"/>
                <a:cs typeface="+mn-lt"/>
              </a:rPr>
              <a:t>gang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err="1">
                <a:latin typeface="Century Gothic"/>
                <a:ea typeface="+mn-lt"/>
                <a:cs typeface="+mn-lt"/>
              </a:rPr>
              <a:t>vang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dirty="0">
                <a:latin typeface="Century Gothic"/>
                <a:ea typeface="+mn-lt"/>
                <a:cs typeface="+mn-lt"/>
              </a:rPr>
              <a:t>spring</a:t>
            </a:r>
            <a:endParaRPr lang="de-DE" sz="1800">
              <a:latin typeface="Century Gothic"/>
            </a:endParaRPr>
          </a:p>
          <a:p>
            <a:pPr marL="274320" indent="-285750" algn="l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</a:pPr>
            <a:r>
              <a:rPr lang="de-DE" sz="1800" err="1">
                <a:latin typeface="Century Gothic"/>
                <a:ea typeface="+mn-lt"/>
                <a:cs typeface="+mn-lt"/>
              </a:rPr>
              <a:t>pling</a:t>
            </a:r>
            <a:endParaRPr lang="de-DE" sz="1800">
              <a:latin typeface="Century Gothic"/>
            </a:endParaRPr>
          </a:p>
          <a:p>
            <a:endParaRPr lang="de-DE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B50EFC90-DA45-A26D-8F45-9B0D243FBDBA}"/>
              </a:ext>
            </a:extLst>
          </p:cNvPr>
          <p:cNvSpPr txBox="1"/>
          <p:nvPr/>
        </p:nvSpPr>
        <p:spPr>
          <a:xfrm>
            <a:off x="4265132" y="651664"/>
            <a:ext cx="183173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5400" dirty="0" err="1">
                <a:latin typeface="Abadi"/>
              </a:rPr>
              <a:t>nk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1EFF82B-8F4A-EAE1-494D-EA56718BBE9B}"/>
              </a:ext>
            </a:extLst>
          </p:cNvPr>
          <p:cNvSpPr txBox="1"/>
          <p:nvPr/>
        </p:nvSpPr>
        <p:spPr>
          <a:xfrm>
            <a:off x="3947919" y="1716224"/>
            <a:ext cx="2022230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bank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pink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tank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link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plank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drank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slank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klink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denk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dank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err="1">
                <a:latin typeface="Century Gothic"/>
                <a:ea typeface="+mn-lt"/>
                <a:cs typeface="+mn-lt"/>
              </a:rPr>
              <a:t>wink</a:t>
            </a:r>
            <a:endParaRPr lang="nl-NL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Century Gothic"/>
                <a:ea typeface="+mn-lt"/>
                <a:cs typeface="+mn-lt"/>
              </a:rPr>
              <a:t>zink</a:t>
            </a:r>
            <a:endParaRPr lang="nl-NL" dirty="0">
              <a:latin typeface="Century Gothic"/>
            </a:endParaRPr>
          </a:p>
          <a:p>
            <a:pPr algn="ctr"/>
            <a:endParaRPr lang="nl-NL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1E83D270-43D8-7EC5-91DD-A009A67A4811}"/>
              </a:ext>
            </a:extLst>
          </p:cNvPr>
          <p:cNvSpPr txBox="1"/>
          <p:nvPr/>
        </p:nvSpPr>
        <p:spPr>
          <a:xfrm>
            <a:off x="6592689" y="1582712"/>
            <a:ext cx="4722253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b="1" err="1">
                <a:latin typeface="Century Gothic"/>
              </a:rPr>
              <a:t>ng</a:t>
            </a:r>
            <a:r>
              <a:rPr lang="nl-NL" b="1" dirty="0">
                <a:latin typeface="Century Gothic"/>
              </a:rPr>
              <a:t>-woorden</a:t>
            </a:r>
          </a:p>
          <a:p>
            <a:endParaRPr lang="nl-NL" b="1" dirty="0">
              <a:latin typeface="Century Gothic"/>
              <a:ea typeface="+mn-lt"/>
              <a:cs typeface="+mn-lt"/>
            </a:endParaRPr>
          </a:p>
          <a:p>
            <a:r>
              <a:rPr lang="nl-NL" dirty="0">
                <a:latin typeface="Century Gothic"/>
                <a:ea typeface="+mn-lt"/>
                <a:cs typeface="+mn-lt"/>
              </a:rPr>
              <a:t>lang – bang – ring – jong</a:t>
            </a:r>
            <a:endParaRPr lang="nl-NL">
              <a:latin typeface="Century Gothic"/>
            </a:endParaRPr>
          </a:p>
          <a:p>
            <a:r>
              <a:rPr lang="nl-NL" dirty="0">
                <a:latin typeface="Century Gothic"/>
                <a:ea typeface="+mn-lt"/>
                <a:cs typeface="+mn-lt"/>
              </a:rPr>
              <a:t>slang – kring – zang – ding</a:t>
            </a:r>
            <a:endParaRPr lang="nl-NL">
              <a:latin typeface="Century Gothic"/>
            </a:endParaRPr>
          </a:p>
          <a:p>
            <a:r>
              <a:rPr lang="nl-NL" dirty="0">
                <a:latin typeface="Century Gothic"/>
                <a:ea typeface="+mn-lt"/>
                <a:cs typeface="+mn-lt"/>
              </a:rPr>
              <a:t>gang – vang – spring – </a:t>
            </a:r>
            <a:r>
              <a:rPr lang="nl-NL" err="1">
                <a:latin typeface="Century Gothic"/>
                <a:ea typeface="+mn-lt"/>
                <a:cs typeface="+mn-lt"/>
              </a:rPr>
              <a:t>pling</a:t>
            </a:r>
            <a:endParaRPr lang="nl-NL" err="1">
              <a:latin typeface="Century Gothic"/>
            </a:endParaRPr>
          </a:p>
          <a:p>
            <a:pPr algn="l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27091AD4-FD70-A12C-23C1-583585CF82B7}"/>
              </a:ext>
            </a:extLst>
          </p:cNvPr>
          <p:cNvSpPr txBox="1"/>
          <p:nvPr/>
        </p:nvSpPr>
        <p:spPr>
          <a:xfrm>
            <a:off x="6613837" y="3313626"/>
            <a:ext cx="3984401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b="1" err="1">
                <a:latin typeface="Century Gothic"/>
              </a:rPr>
              <a:t>nk</a:t>
            </a:r>
            <a:r>
              <a:rPr lang="nl-NL" b="1" dirty="0">
                <a:latin typeface="Century Gothic"/>
              </a:rPr>
              <a:t>-woorden</a:t>
            </a:r>
          </a:p>
          <a:p>
            <a:endParaRPr lang="nl-NL" b="1" dirty="0">
              <a:latin typeface="Century Gothic"/>
              <a:ea typeface="+mn-lt"/>
              <a:cs typeface="+mn-lt"/>
            </a:endParaRPr>
          </a:p>
          <a:p>
            <a:r>
              <a:rPr lang="nl-NL" dirty="0">
                <a:latin typeface="Century Gothic"/>
                <a:ea typeface="+mn-lt"/>
                <a:cs typeface="+mn-lt"/>
              </a:rPr>
              <a:t>bank – pink – tank – link</a:t>
            </a:r>
            <a:endParaRPr lang="nl-NL" dirty="0">
              <a:latin typeface="Century Gothic"/>
            </a:endParaRPr>
          </a:p>
          <a:p>
            <a:r>
              <a:rPr lang="nl-NL" dirty="0">
                <a:latin typeface="Century Gothic"/>
                <a:ea typeface="+mn-lt"/>
                <a:cs typeface="+mn-lt"/>
              </a:rPr>
              <a:t>plank – drank – slank – klink</a:t>
            </a:r>
            <a:endParaRPr lang="nl-NL" dirty="0">
              <a:latin typeface="Century Gothic"/>
            </a:endParaRPr>
          </a:p>
          <a:p>
            <a:r>
              <a:rPr lang="nl-NL" dirty="0">
                <a:latin typeface="Century Gothic"/>
                <a:ea typeface="+mn-lt"/>
                <a:cs typeface="+mn-lt"/>
              </a:rPr>
              <a:t>denk – dank – </a:t>
            </a:r>
            <a:r>
              <a:rPr lang="nl-NL" err="1">
                <a:latin typeface="Century Gothic"/>
                <a:ea typeface="+mn-lt"/>
                <a:cs typeface="+mn-lt"/>
              </a:rPr>
              <a:t>wink</a:t>
            </a:r>
            <a:r>
              <a:rPr lang="nl-NL" dirty="0">
                <a:latin typeface="Century Gothic"/>
                <a:ea typeface="+mn-lt"/>
                <a:cs typeface="+mn-lt"/>
              </a:rPr>
              <a:t> – </a:t>
            </a:r>
            <a:r>
              <a:rPr lang="nl-NL" err="1">
                <a:latin typeface="Century Gothic"/>
                <a:ea typeface="+mn-lt"/>
                <a:cs typeface="+mn-lt"/>
              </a:rPr>
              <a:t>sink</a:t>
            </a:r>
            <a:endParaRPr lang="nl-NL" err="1">
              <a:latin typeface="Century Gothic"/>
            </a:endParaRPr>
          </a:p>
          <a:p>
            <a:pPr algn="l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B5915506-94AB-50B0-981A-762658026E5F}"/>
              </a:ext>
            </a:extLst>
          </p:cNvPr>
          <p:cNvSpPr txBox="1"/>
          <p:nvPr/>
        </p:nvSpPr>
        <p:spPr>
          <a:xfrm>
            <a:off x="881003" y="1308878"/>
            <a:ext cx="4038063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b="1" err="1"/>
              <a:t>eer-woorden</a:t>
            </a:r>
            <a:endParaRPr lang="nl-NL" b="1" dirty="0"/>
          </a:p>
          <a:p>
            <a:r>
              <a:rPr lang="nl-NL" sz="2400" dirty="0">
                <a:ea typeface="+mn-lt"/>
                <a:cs typeface="+mn-lt"/>
              </a:rPr>
              <a:t>beer – meer – peer – veer</a:t>
            </a:r>
            <a:endParaRPr lang="nl-NL" sz="2400" dirty="0"/>
          </a:p>
          <a:p>
            <a:r>
              <a:rPr lang="nl-NL" sz="2400" dirty="0">
                <a:ea typeface="+mn-lt"/>
                <a:cs typeface="+mn-lt"/>
              </a:rPr>
              <a:t>heer – zeer – keer – weer</a:t>
            </a:r>
            <a:endParaRPr lang="nl-NL" sz="2400" dirty="0"/>
          </a:p>
          <a:p>
            <a:pPr algn="l"/>
            <a:endParaRPr lang="nl-NL" dirty="0"/>
          </a:p>
          <a:p>
            <a:r>
              <a:rPr lang="nl-NL" b="1" dirty="0" err="1"/>
              <a:t>eur</a:t>
            </a:r>
            <a:r>
              <a:rPr lang="nl-NL" b="1" dirty="0"/>
              <a:t>-woorden</a:t>
            </a:r>
          </a:p>
          <a:p>
            <a:r>
              <a:rPr lang="nl-NL" sz="2400" dirty="0">
                <a:ea typeface="+mn-lt"/>
                <a:cs typeface="+mn-lt"/>
              </a:rPr>
              <a:t>keur – deur – geur – kleur</a:t>
            </a:r>
            <a:endParaRPr lang="nl-NL" sz="2400" dirty="0"/>
          </a:p>
          <a:p>
            <a:r>
              <a:rPr lang="nl-NL" sz="2400" dirty="0">
                <a:ea typeface="+mn-lt"/>
                <a:cs typeface="+mn-lt"/>
              </a:rPr>
              <a:t>beur – zeur – scheur</a:t>
            </a:r>
            <a:endParaRPr lang="nl-NL"/>
          </a:p>
          <a:p>
            <a:endParaRPr lang="nl-NL" dirty="0"/>
          </a:p>
          <a:p>
            <a:r>
              <a:rPr lang="nl-NL" b="1" dirty="0"/>
              <a:t>oor-woorden</a:t>
            </a:r>
          </a:p>
          <a:p>
            <a:r>
              <a:rPr lang="nl-NL" sz="2400" dirty="0">
                <a:ea typeface="+mn-lt"/>
                <a:cs typeface="+mn-lt"/>
              </a:rPr>
              <a:t>boor – door – koor – spoor</a:t>
            </a:r>
            <a:endParaRPr lang="nl-NL" sz="2400" dirty="0"/>
          </a:p>
          <a:p>
            <a:r>
              <a:rPr lang="nl-NL" sz="2400" dirty="0">
                <a:ea typeface="+mn-lt"/>
                <a:cs typeface="+mn-lt"/>
              </a:rPr>
              <a:t>voor – hoor – oor – vloer</a:t>
            </a:r>
            <a:endParaRPr lang="nl-NL" sz="2400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0AF4319C-B178-4F42-B922-01EE5D880BA2}"/>
              </a:ext>
            </a:extLst>
          </p:cNvPr>
          <p:cNvSpPr txBox="1"/>
          <p:nvPr/>
        </p:nvSpPr>
        <p:spPr>
          <a:xfrm>
            <a:off x="6099156" y="1313139"/>
            <a:ext cx="5138133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b="1" err="1"/>
              <a:t>eer-woorden</a:t>
            </a:r>
            <a:endParaRPr lang="nl-NL" b="1"/>
          </a:p>
          <a:p>
            <a:r>
              <a:rPr lang="nl-NL" sz="2400" dirty="0">
                <a:ea typeface="+mn-lt"/>
                <a:cs typeface="+mn-lt"/>
              </a:rPr>
              <a:t>beest – snee – veertje – keert</a:t>
            </a:r>
            <a:endParaRPr lang="nl-NL" sz="2400"/>
          </a:p>
          <a:p>
            <a:r>
              <a:rPr lang="nl-NL" sz="2400" dirty="0">
                <a:ea typeface="+mn-lt"/>
                <a:cs typeface="+mn-lt"/>
              </a:rPr>
              <a:t>weerkaats – leerzaam – meerdere</a:t>
            </a:r>
            <a:endParaRPr lang="nl-NL" sz="2400" dirty="0"/>
          </a:p>
          <a:p>
            <a:endParaRPr lang="nl-NL" dirty="0"/>
          </a:p>
          <a:p>
            <a:r>
              <a:rPr lang="nl-NL" b="1" dirty="0" err="1"/>
              <a:t>eur</a:t>
            </a:r>
            <a:r>
              <a:rPr lang="nl-NL" b="1" dirty="0"/>
              <a:t>-woorden</a:t>
            </a:r>
          </a:p>
          <a:p>
            <a:r>
              <a:rPr lang="nl-NL" sz="2400" dirty="0">
                <a:ea typeface="+mn-lt"/>
                <a:cs typeface="+mn-lt"/>
              </a:rPr>
              <a:t>kleuren – deurbel – geurloos</a:t>
            </a:r>
            <a:endParaRPr lang="nl-NL" sz="2400"/>
          </a:p>
          <a:p>
            <a:r>
              <a:rPr lang="nl-NL" sz="2400" dirty="0">
                <a:ea typeface="+mn-lt"/>
                <a:cs typeface="+mn-lt"/>
              </a:rPr>
              <a:t>beurtrol – scheuren</a:t>
            </a:r>
            <a:endParaRPr lang="nl-NL" dirty="0"/>
          </a:p>
          <a:p>
            <a:endParaRPr lang="nl-NL" dirty="0"/>
          </a:p>
          <a:p>
            <a:r>
              <a:rPr lang="nl-NL" b="1" dirty="0"/>
              <a:t>oor-woorden</a:t>
            </a:r>
          </a:p>
          <a:p>
            <a:r>
              <a:rPr lang="nl-NL" sz="2400" dirty="0">
                <a:ea typeface="+mn-lt"/>
                <a:cs typeface="+mn-lt"/>
              </a:rPr>
              <a:t>oorbel – voortuin – doorn</a:t>
            </a:r>
            <a:endParaRPr lang="nl-NL" sz="2400"/>
          </a:p>
          <a:p>
            <a:r>
              <a:rPr lang="nl-NL" sz="2400" dirty="0">
                <a:ea typeface="+mn-lt"/>
                <a:cs typeface="+mn-lt"/>
              </a:rPr>
              <a:t>stoort – spoorweg – voornaam</a:t>
            </a:r>
            <a:endParaRPr lang="nl-NL" sz="2400" dirty="0"/>
          </a:p>
          <a:p>
            <a:pPr algn="l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7591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9548E268-B2C0-AF01-590B-229E866BEEA7}"/>
              </a:ext>
            </a:extLst>
          </p:cNvPr>
          <p:cNvSpPr txBox="1"/>
          <p:nvPr/>
        </p:nvSpPr>
        <p:spPr>
          <a:xfrm>
            <a:off x="1149786" y="1995120"/>
            <a:ext cx="1191295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latin typeface="Century Gothic"/>
                <a:ea typeface="+mn-lt"/>
                <a:cs typeface="+mn-lt"/>
              </a:rPr>
              <a:t>blad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klok  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brug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slang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plak  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trek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drop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span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blok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krab </a:t>
            </a:r>
            <a:endParaRPr lang="nl-NL" sz="2400">
              <a:latin typeface="Century Gothic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0830D275-26FD-4222-D0AC-ADB63C86F6FA}"/>
              </a:ext>
            </a:extLst>
          </p:cNvPr>
          <p:cNvSpPr txBox="1"/>
          <p:nvPr/>
        </p:nvSpPr>
        <p:spPr>
          <a:xfrm>
            <a:off x="2858447" y="1994173"/>
            <a:ext cx="1170147" cy="40626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latin typeface="Century Gothic"/>
              </a:rPr>
              <a:t>smal </a:t>
            </a:r>
          </a:p>
          <a:p>
            <a:r>
              <a:rPr lang="nl-NL" sz="2400" dirty="0">
                <a:latin typeface="Century Gothic"/>
              </a:rPr>
              <a:t>drum </a:t>
            </a:r>
          </a:p>
          <a:p>
            <a:r>
              <a:rPr lang="nl-NL" sz="2400" dirty="0">
                <a:latin typeface="Century Gothic"/>
              </a:rPr>
              <a:t>gras</a:t>
            </a:r>
          </a:p>
          <a:p>
            <a:r>
              <a:rPr lang="nl-NL" sz="2400" dirty="0">
                <a:latin typeface="Century Gothic"/>
              </a:rPr>
              <a:t>fris</a:t>
            </a:r>
          </a:p>
          <a:p>
            <a:r>
              <a:rPr lang="nl-NL" sz="2400" dirty="0">
                <a:latin typeface="Century Gothic"/>
              </a:rPr>
              <a:t>prul</a:t>
            </a:r>
          </a:p>
          <a:p>
            <a:r>
              <a:rPr lang="nl-NL" sz="2400" dirty="0">
                <a:latin typeface="Century Gothic"/>
              </a:rPr>
              <a:t>stap</a:t>
            </a:r>
          </a:p>
          <a:p>
            <a:r>
              <a:rPr lang="nl-NL" sz="2400" dirty="0">
                <a:latin typeface="Century Gothic"/>
              </a:rPr>
              <a:t>trap </a:t>
            </a:r>
          </a:p>
          <a:p>
            <a:r>
              <a:rPr lang="nl-NL" sz="2400" dirty="0">
                <a:latin typeface="Century Gothic"/>
              </a:rPr>
              <a:t>krat </a:t>
            </a:r>
          </a:p>
          <a:p>
            <a:r>
              <a:rPr lang="nl-NL" sz="2400" dirty="0">
                <a:latin typeface="Century Gothic"/>
              </a:rPr>
              <a:t>plan  </a:t>
            </a:r>
          </a:p>
          <a:p>
            <a:r>
              <a:rPr lang="nl-NL" sz="2400" dirty="0">
                <a:latin typeface="Century Gothic"/>
              </a:rPr>
              <a:t>glans</a:t>
            </a:r>
          </a:p>
          <a:p>
            <a:pPr algn="l"/>
            <a:endParaRPr lang="nl-NL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BE151312-2846-CF05-B132-3241EAF2024E}"/>
              </a:ext>
            </a:extLst>
          </p:cNvPr>
          <p:cNvSpPr txBox="1"/>
          <p:nvPr/>
        </p:nvSpPr>
        <p:spPr>
          <a:xfrm>
            <a:off x="6580852" y="1991016"/>
            <a:ext cx="1174377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latin typeface="Century Gothic"/>
                <a:ea typeface="+mn-lt"/>
                <a:cs typeface="+mn-lt"/>
              </a:rPr>
              <a:t>bank melk </a:t>
            </a:r>
            <a:endParaRPr lang="nl-NL" sz="2400">
              <a:latin typeface="Century Gothic"/>
            </a:endParaRP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film  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hand wolk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pink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kast </a:t>
            </a:r>
            <a:endParaRPr lang="nl-NL" sz="2400">
              <a:latin typeface="Century Gothic"/>
            </a:endParaRP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veld</a:t>
            </a:r>
            <a:endParaRPr lang="nl-NL" sz="2400">
              <a:latin typeface="Century Gothic"/>
            </a:endParaRP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hert </a:t>
            </a:r>
            <a:endParaRPr lang="nl-NL" sz="2400">
              <a:latin typeface="Century Gothic"/>
            </a:endParaRP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zand </a:t>
            </a:r>
            <a:endParaRPr lang="nl-NL" dirty="0">
              <a:latin typeface="Century Gothic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F87A9D2F-0AC2-4BB0-7304-3FA757985831}"/>
              </a:ext>
            </a:extLst>
          </p:cNvPr>
          <p:cNvSpPr txBox="1"/>
          <p:nvPr/>
        </p:nvSpPr>
        <p:spPr>
          <a:xfrm>
            <a:off x="8393205" y="1993226"/>
            <a:ext cx="1201713" cy="40626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latin typeface="Century Gothic"/>
              </a:rPr>
              <a:t>lift </a:t>
            </a:r>
          </a:p>
          <a:p>
            <a:r>
              <a:rPr lang="nl-NL" sz="2400" dirty="0">
                <a:latin typeface="Century Gothic"/>
              </a:rPr>
              <a:t>bord ring tong lamp post park mand kust ramp</a:t>
            </a:r>
          </a:p>
          <a:p>
            <a:pPr algn="l"/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DECA9A0-E73E-DC46-0921-EAD540201529}"/>
              </a:ext>
            </a:extLst>
          </p:cNvPr>
          <p:cNvSpPr txBox="1"/>
          <p:nvPr/>
        </p:nvSpPr>
        <p:spPr>
          <a:xfrm>
            <a:off x="7284731" y="1079852"/>
            <a:ext cx="154626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2800" b="1" err="1">
                <a:latin typeface="Century Gothic"/>
              </a:rPr>
              <a:t>mkmm</a:t>
            </a:r>
            <a:endParaRPr lang="nl-NL" sz="2400" b="1">
              <a:latin typeface="Century Gothic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A3C6B4BA-FC0A-A138-5A0C-A837DEAC8D1C}"/>
              </a:ext>
            </a:extLst>
          </p:cNvPr>
          <p:cNvSpPr txBox="1"/>
          <p:nvPr/>
        </p:nvSpPr>
        <p:spPr>
          <a:xfrm>
            <a:off x="1783507" y="1078964"/>
            <a:ext cx="253365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2800" b="1" err="1">
                <a:latin typeface="Century Gothic"/>
              </a:rPr>
              <a:t>mmkm</a:t>
            </a:r>
            <a:endParaRPr lang="nl-NL" sz="2800" b="1"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50958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82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E93BDE-B1C7-B700-41C3-CEC2ACDD1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873189" cy="731651"/>
          </a:xfrm>
        </p:spPr>
        <p:txBody>
          <a:bodyPr>
            <a:normAutofit fontScale="90000"/>
          </a:bodyPr>
          <a:lstStyle/>
          <a:p>
            <a:r>
              <a:rPr lang="nl-NL" dirty="0"/>
              <a:t>  </a:t>
            </a:r>
            <a:r>
              <a:rPr lang="nl-NL" sz="4000" b="1" dirty="0">
                <a:latin typeface="Century Gothic"/>
              </a:rPr>
              <a:t>   </a:t>
            </a:r>
            <a:r>
              <a:rPr lang="nl-NL" sz="4000" b="1" err="1">
                <a:latin typeface="Century Gothic"/>
              </a:rPr>
              <a:t>uu</a:t>
            </a:r>
            <a:r>
              <a:rPr lang="nl-NL" sz="4000" b="1" dirty="0">
                <a:latin typeface="Century Gothic"/>
              </a:rPr>
              <a:t>   /   </a:t>
            </a:r>
            <a:r>
              <a:rPr lang="nl-NL" sz="4000" b="1" err="1">
                <a:latin typeface="Century Gothic"/>
              </a:rPr>
              <a:t>eu</a:t>
            </a:r>
            <a:endParaRPr lang="nl-NL" sz="4000" b="1">
              <a:latin typeface="Century Gothic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5D54B3-9672-81F8-F225-12BB75972C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17494" y="1377390"/>
            <a:ext cx="1259541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muur </a:t>
            </a:r>
            <a:endParaRPr lang="nl-NL" sz="2400"/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duur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600" dirty="0">
                <a:latin typeface="Century Gothic"/>
              </a:rPr>
              <a:t>schuur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puur 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zuur 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vuur 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buur 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huur 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kuur 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stuur</a:t>
            </a:r>
            <a:endParaRPr lang="nl-NL" sz="2400" dirty="0">
              <a:latin typeface="Aptos" panose="020B0004020202020204"/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uur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469D641-1DFB-523B-C9CC-239951AF4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33347" y="1377390"/>
            <a:ext cx="1394012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600" dirty="0">
                <a:latin typeface="Century Gothic"/>
                <a:ea typeface="+mn-lt"/>
                <a:cs typeface="+mn-lt"/>
              </a:rPr>
              <a:t>lief    dier fiets mier vier tien kies liep piep diep ziek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600">
                <a:latin typeface="Century Gothic"/>
              </a:rPr>
              <a:t>riet</a:t>
            </a:r>
            <a:endParaRPr lang="nl-NL" sz="2600" dirty="0">
              <a:latin typeface="Century Gothic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600" dirty="0">
                <a:latin typeface="Century Gothic"/>
              </a:rPr>
              <a:t>biet  nies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A942C364-F391-035A-63A8-A6DCCE13B9B7}"/>
              </a:ext>
            </a:extLst>
          </p:cNvPr>
          <p:cNvSpPr txBox="1"/>
          <p:nvPr/>
        </p:nvSpPr>
        <p:spPr>
          <a:xfrm>
            <a:off x="2893843" y="1376203"/>
            <a:ext cx="1916862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>
                <a:latin typeface="Century Gothic"/>
                <a:ea typeface="+mn-lt"/>
                <a:cs typeface="+mn-lt"/>
              </a:rPr>
              <a:t>deuk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neus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keus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reus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zeur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beuk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leuk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meuk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euro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kleur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deur </a:t>
            </a:r>
          </a:p>
          <a:p>
            <a:r>
              <a:rPr lang="nl-NL" sz="2400" dirty="0">
                <a:latin typeface="Century Gothic"/>
                <a:ea typeface="+mn-lt"/>
                <a:cs typeface="+mn-lt"/>
              </a:rPr>
              <a:t>scheur</a:t>
            </a:r>
          </a:p>
          <a:p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F8CF573-4776-A5E8-905A-C90199F1EF3E}"/>
              </a:ext>
            </a:extLst>
          </p:cNvPr>
          <p:cNvSpPr txBox="1"/>
          <p:nvPr/>
        </p:nvSpPr>
        <p:spPr>
          <a:xfrm>
            <a:off x="7147183" y="384180"/>
            <a:ext cx="300514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/>
              <a:t>  </a:t>
            </a:r>
            <a:r>
              <a:rPr lang="nl-NL" sz="2800" b="1" dirty="0">
                <a:latin typeface="Century Gothic"/>
              </a:rPr>
              <a:t>   </a:t>
            </a:r>
            <a:r>
              <a:rPr lang="nl-NL" sz="4000" b="1" dirty="0">
                <a:latin typeface="Century Gothic"/>
              </a:rPr>
              <a:t>ie  / ei</a:t>
            </a:r>
          </a:p>
        </p:txBody>
      </p:sp>
      <p:sp>
        <p:nvSpPr>
          <p:cNvPr id="9" name="Tijdelijke aanduiding voor inhoud 3">
            <a:extLst>
              <a:ext uri="{FF2B5EF4-FFF2-40B4-BE49-F238E27FC236}">
                <a16:creationId xmlns:a16="http://schemas.microsoft.com/office/drawing/2014/main" id="{6D9D4A33-A4E0-2B34-AF3B-FDC7C811951A}"/>
              </a:ext>
            </a:extLst>
          </p:cNvPr>
          <p:cNvSpPr txBox="1">
            <a:spLocks/>
          </p:cNvSpPr>
          <p:nvPr/>
        </p:nvSpPr>
        <p:spPr>
          <a:xfrm>
            <a:off x="8677836" y="1372908"/>
            <a:ext cx="1461247" cy="47995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600" dirty="0">
                <a:latin typeface="Century Gothic"/>
                <a:ea typeface="+mn-lt"/>
                <a:cs typeface="+mn-lt"/>
              </a:rPr>
              <a:t>mei  klein   fijn    trein   geit     klei      peil      wei  meid brein sein    zeil  plein </a:t>
            </a:r>
            <a:endParaRPr lang="nl-NL" sz="2600" dirty="0"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60543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5D2D3B-FF5C-6E4E-727B-59F418CB5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BC07B-E52F-77DB-F23A-A0390EB7E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873189" cy="731651"/>
          </a:xfrm>
        </p:spPr>
        <p:txBody>
          <a:bodyPr>
            <a:normAutofit/>
          </a:bodyPr>
          <a:lstStyle/>
          <a:p>
            <a:r>
              <a:rPr lang="nl-NL" dirty="0"/>
              <a:t>  </a:t>
            </a:r>
            <a:r>
              <a:rPr lang="nl-NL" sz="4000" b="1" dirty="0">
                <a:latin typeface="Century Gothic"/>
              </a:rPr>
              <a:t>  ui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757F2B-F5BA-1718-308D-2DCCEF274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17494" y="1377390"/>
            <a:ext cx="125954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474E12A-296F-364C-970B-EBFE9B1B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33347" y="1377390"/>
            <a:ext cx="1394012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600" dirty="0">
                <a:latin typeface="Century Gothic"/>
              </a:rPr>
              <a:t> 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B5BC02DE-6E09-E9D6-B729-E3010DFD2DE6}"/>
              </a:ext>
            </a:extLst>
          </p:cNvPr>
          <p:cNvSpPr txBox="1"/>
          <p:nvPr/>
        </p:nvSpPr>
        <p:spPr>
          <a:xfrm>
            <a:off x="2277520" y="1084850"/>
            <a:ext cx="1076421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800" dirty="0">
                <a:latin typeface="Century Gothic"/>
                <a:ea typeface="+mn-lt"/>
                <a:cs typeface="+mn-lt"/>
              </a:rPr>
              <a:t>huis muis tuin fruit fluit bruin sluis kruis ruim luik </a:t>
            </a:r>
            <a:endParaRPr lang="nl-NL" sz="2800" dirty="0">
              <a:latin typeface="Century Gothic"/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DDC94399-3736-76C8-9CD4-CAE384F991CF}"/>
              </a:ext>
            </a:extLst>
          </p:cNvPr>
          <p:cNvSpPr txBox="1"/>
          <p:nvPr/>
        </p:nvSpPr>
        <p:spPr>
          <a:xfrm>
            <a:off x="5219771" y="384180"/>
            <a:ext cx="300514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/>
              <a:t> </a:t>
            </a:r>
            <a:r>
              <a:rPr lang="nl-NL" sz="2800" dirty="0"/>
              <a:t> </a:t>
            </a:r>
            <a:r>
              <a:rPr lang="nl-NL" sz="2800" b="1" dirty="0">
                <a:latin typeface="Century Gothic"/>
              </a:rPr>
              <a:t> </a:t>
            </a:r>
            <a:r>
              <a:rPr lang="nl-NL" sz="4000" b="1" dirty="0">
                <a:latin typeface="Century Gothic"/>
              </a:rPr>
              <a:t> ui</a:t>
            </a:r>
          </a:p>
        </p:txBody>
      </p:sp>
      <p:sp>
        <p:nvSpPr>
          <p:cNvPr id="9" name="Tijdelijke aanduiding voor inhoud 3">
            <a:extLst>
              <a:ext uri="{FF2B5EF4-FFF2-40B4-BE49-F238E27FC236}">
                <a16:creationId xmlns:a16="http://schemas.microsoft.com/office/drawing/2014/main" id="{BB489A38-CB88-0F87-E4C3-D4210878D0B9}"/>
              </a:ext>
            </a:extLst>
          </p:cNvPr>
          <p:cNvSpPr txBox="1">
            <a:spLocks/>
          </p:cNvSpPr>
          <p:nvPr/>
        </p:nvSpPr>
        <p:spPr>
          <a:xfrm>
            <a:off x="6212542" y="1081555"/>
            <a:ext cx="1461247" cy="47995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dirty="0">
                <a:latin typeface="Century Gothic"/>
              </a:rPr>
              <a:t>pluis struik duim kruim puist gruis kruid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dirty="0">
                <a:latin typeface="Century Gothic"/>
              </a:rPr>
              <a:t>bui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dirty="0">
                <a:latin typeface="Century Gothic"/>
              </a:rPr>
              <a:t>spuit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dirty="0">
              <a:latin typeface="Century Gothic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600" dirty="0">
              <a:latin typeface="Century Gothic"/>
            </a:endParaRPr>
          </a:p>
        </p:txBody>
      </p:sp>
      <p:sp>
        <p:nvSpPr>
          <p:cNvPr id="5" name="Tijdelijke aanduiding voor inhoud 3">
            <a:extLst>
              <a:ext uri="{FF2B5EF4-FFF2-40B4-BE49-F238E27FC236}">
                <a16:creationId xmlns:a16="http://schemas.microsoft.com/office/drawing/2014/main" id="{E5B273EC-49C0-7D11-05D5-D34E6552091A}"/>
              </a:ext>
            </a:extLst>
          </p:cNvPr>
          <p:cNvSpPr txBox="1">
            <a:spLocks/>
          </p:cNvSpPr>
          <p:nvPr/>
        </p:nvSpPr>
        <p:spPr>
          <a:xfrm>
            <a:off x="8083924" y="1092760"/>
            <a:ext cx="1461247" cy="47995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dirty="0">
                <a:latin typeface="Century Gothic"/>
                <a:ea typeface="+mn-lt"/>
                <a:cs typeface="+mn-lt"/>
              </a:rPr>
              <a:t>fluit </a:t>
            </a:r>
            <a:endParaRPr lang="nl-NL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dirty="0">
                <a:latin typeface="Century Gothic"/>
                <a:ea typeface="+mn-lt"/>
                <a:cs typeface="+mn-lt"/>
              </a:rPr>
              <a:t>fruit </a:t>
            </a:r>
            <a:endParaRPr lang="nl-NL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dirty="0">
                <a:latin typeface="Century Gothic"/>
                <a:ea typeface="+mn-lt"/>
                <a:cs typeface="+mn-lt"/>
              </a:rPr>
              <a:t>kruis </a:t>
            </a:r>
            <a:endParaRPr lang="nl-NL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dirty="0">
                <a:latin typeface="Century Gothic"/>
                <a:ea typeface="+mn-lt"/>
                <a:cs typeface="+mn-lt"/>
              </a:rPr>
              <a:t>bruin pluis sluis gruis snuit druif</a:t>
            </a:r>
            <a:endParaRPr lang="nl-NL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dirty="0">
                <a:latin typeface="Century Gothic"/>
                <a:ea typeface="+mn-lt"/>
                <a:cs typeface="+mn-lt"/>
              </a:rPr>
              <a:t>stuif </a:t>
            </a:r>
            <a:endParaRPr lang="nl-NL">
              <a:latin typeface="Century Gothic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dirty="0">
                <a:latin typeface="Century Gothic"/>
                <a:ea typeface="+mn-lt"/>
                <a:cs typeface="+mn-lt"/>
              </a:rPr>
              <a:t>kluis </a:t>
            </a:r>
            <a:endParaRPr lang="nl-NL" dirty="0">
              <a:latin typeface="Century Gothic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dirty="0">
              <a:latin typeface="Century Gothic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600" dirty="0"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30801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1F7C23-1A7F-AFDC-9512-49FDE9363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62C952-50CD-DC33-B6FC-A3F1BDF61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435" y="387537"/>
            <a:ext cx="2873189" cy="731651"/>
          </a:xfrm>
        </p:spPr>
        <p:txBody>
          <a:bodyPr>
            <a:normAutofit/>
          </a:bodyPr>
          <a:lstStyle/>
          <a:p>
            <a:r>
              <a:rPr lang="nl-NL" dirty="0"/>
              <a:t>  </a:t>
            </a:r>
            <a:r>
              <a:rPr lang="nl-NL" sz="4000" b="1" dirty="0">
                <a:latin typeface="Century Gothic"/>
              </a:rPr>
              <a:t>   </a:t>
            </a:r>
            <a:r>
              <a:rPr lang="nl-NL" sz="4000" b="1" dirty="0" err="1">
                <a:latin typeface="Century Gothic"/>
              </a:rPr>
              <a:t>ou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7CEF9C2-D031-5BB8-67F5-3715CA3D76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8318" y="1119655"/>
            <a:ext cx="1259541" cy="435133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ea typeface="+mn-lt"/>
                <a:cs typeface="+mn-lt"/>
              </a:rPr>
              <a:t>saus pauw blauw gauw trouw rauw flauw klauw vrouw nauw mauw kauw lauwer pauze</a:t>
            </a:r>
            <a:endParaRPr lang="nl-NL" dirty="0"/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3C5AE8D-56C1-3DA0-2955-7A9EE15BE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69024" y="1119655"/>
            <a:ext cx="1147483" cy="494524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600" dirty="0">
                <a:ea typeface="+mn-lt"/>
                <a:cs typeface="+mn-lt"/>
              </a:rPr>
              <a:t>oud koud goud hout fout zout bout touw jou jouw kouder goudvis houtje foutje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3391C5D-103A-265A-AEEE-BBAE122F8BBF}"/>
              </a:ext>
            </a:extLst>
          </p:cNvPr>
          <p:cNvSpPr txBox="1"/>
          <p:nvPr/>
        </p:nvSpPr>
        <p:spPr>
          <a:xfrm>
            <a:off x="6698948" y="395386"/>
            <a:ext cx="300514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/>
              <a:t>  </a:t>
            </a:r>
            <a:r>
              <a:rPr lang="nl-NL" sz="2800" b="1" dirty="0">
                <a:latin typeface="Century Gothic"/>
              </a:rPr>
              <a:t>   </a:t>
            </a:r>
            <a:r>
              <a:rPr lang="nl-NL" sz="4000" b="1" dirty="0">
                <a:latin typeface="Century Gothic"/>
              </a:rPr>
              <a:t>au</a:t>
            </a:r>
          </a:p>
        </p:txBody>
      </p:sp>
    </p:spTree>
    <p:extLst>
      <p:ext uri="{BB962C8B-B14F-4D97-AF65-F5344CB8AC3E}">
        <p14:creationId xmlns:p14="http://schemas.microsoft.com/office/powerpoint/2010/main" val="3653731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3C05B7-E8B8-F1B6-3588-A606FCC08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3E589E-5305-1548-1422-FE8A78FCA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9" y="555625"/>
            <a:ext cx="2873189" cy="731651"/>
          </a:xfrm>
        </p:spPr>
        <p:txBody>
          <a:bodyPr>
            <a:normAutofit/>
          </a:bodyPr>
          <a:lstStyle/>
          <a:p>
            <a:r>
              <a:rPr lang="nl-NL" dirty="0"/>
              <a:t>  </a:t>
            </a:r>
            <a:r>
              <a:rPr lang="nl-NL" sz="4000" b="1" dirty="0">
                <a:latin typeface="Century Gothic"/>
              </a:rPr>
              <a:t>   aai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16479EC-3444-0C8A-4405-D2CD052F5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65142" y="1254126"/>
            <a:ext cx="125954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roei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stoei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doei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bloei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foei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knoei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sproei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boei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loei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5B8DCF8-E5AD-744E-00C3-79178A5FD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4671" y="1354979"/>
            <a:ext cx="2032747" cy="49452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fraai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baai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aai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kraai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taai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saai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maai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papegaai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draai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C8A1EBE2-FADB-211B-78C3-164EF7896419}"/>
              </a:ext>
            </a:extLst>
          </p:cNvPr>
          <p:cNvSpPr txBox="1"/>
          <p:nvPr/>
        </p:nvSpPr>
        <p:spPr>
          <a:xfrm>
            <a:off x="4480183" y="563474"/>
            <a:ext cx="300514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/>
              <a:t>  </a:t>
            </a:r>
            <a:r>
              <a:rPr lang="nl-NL" sz="2800" b="1" dirty="0">
                <a:latin typeface="Century Gothic"/>
              </a:rPr>
              <a:t>  </a:t>
            </a:r>
            <a:r>
              <a:rPr lang="nl-NL" sz="4000" b="1" dirty="0">
                <a:latin typeface="Century Gothic"/>
              </a:rPr>
              <a:t> ooi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10DE48D-C25B-0E24-202F-1AEC3E8B4931}"/>
              </a:ext>
            </a:extLst>
          </p:cNvPr>
          <p:cNvSpPr txBox="1"/>
          <p:nvPr/>
        </p:nvSpPr>
        <p:spPr>
          <a:xfrm>
            <a:off x="7483359" y="552267"/>
            <a:ext cx="300514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/>
              <a:t>  </a:t>
            </a:r>
            <a:r>
              <a:rPr lang="nl-NL" sz="2800" b="1" dirty="0">
                <a:latin typeface="Century Gothic"/>
              </a:rPr>
              <a:t>  </a:t>
            </a:r>
            <a:r>
              <a:rPr lang="nl-NL" sz="4000" b="1" dirty="0">
                <a:latin typeface="Century Gothic"/>
              </a:rPr>
              <a:t> oei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E4307EEF-98B1-D902-47F2-C4A9BA631C08}"/>
              </a:ext>
            </a:extLst>
          </p:cNvPr>
          <p:cNvSpPr txBox="1">
            <a:spLocks/>
          </p:cNvSpPr>
          <p:nvPr/>
        </p:nvSpPr>
        <p:spPr>
          <a:xfrm>
            <a:off x="4834218" y="1350497"/>
            <a:ext cx="1259541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None/>
            </a:pPr>
            <a:r>
              <a:rPr lang="nl-NL" sz="2400" dirty="0">
                <a:latin typeface="Century Gothic"/>
              </a:rPr>
              <a:t>ooit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tooi</a:t>
            </a:r>
            <a:endParaRPr lang="nl-NL" sz="2400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None/>
            </a:pPr>
            <a:r>
              <a:rPr lang="nl-NL" sz="2400" dirty="0">
                <a:latin typeface="Century Gothic"/>
                <a:ea typeface="+mn-lt"/>
                <a:cs typeface="+mn-lt"/>
              </a:rPr>
              <a:t>mooi</a:t>
            </a:r>
            <a:endParaRPr lang="nl-NL" sz="2400">
              <a:latin typeface="Century Gothic"/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None/>
            </a:pPr>
            <a:r>
              <a:rPr lang="nl-NL" sz="2400" dirty="0">
                <a:latin typeface="Century Gothic"/>
              </a:rPr>
              <a:t>rooi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dooi 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zooi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klooi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plooi</a:t>
            </a:r>
          </a:p>
          <a:p>
            <a:pPr marL="0" indent="0">
              <a:buNone/>
            </a:pPr>
            <a:r>
              <a:rPr lang="nl-NL" sz="2400" dirty="0">
                <a:latin typeface="Century Gothic"/>
              </a:rPr>
              <a:t>fooi</a:t>
            </a:r>
          </a:p>
        </p:txBody>
      </p:sp>
    </p:spTree>
    <p:extLst>
      <p:ext uri="{BB962C8B-B14F-4D97-AF65-F5344CB8AC3E}">
        <p14:creationId xmlns:p14="http://schemas.microsoft.com/office/powerpoint/2010/main" val="4225986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8F5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B9FE17-4D91-2072-47BF-C6FA0552A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A3339D-19C2-EEE1-4848-00553D5FD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9" y="555625"/>
            <a:ext cx="2873189" cy="731651"/>
          </a:xfrm>
        </p:spPr>
        <p:txBody>
          <a:bodyPr>
            <a:normAutofit/>
          </a:bodyPr>
          <a:lstStyle/>
          <a:p>
            <a:r>
              <a:rPr lang="nl-NL" dirty="0"/>
              <a:t>  </a:t>
            </a:r>
            <a:r>
              <a:rPr lang="nl-NL" sz="4000" b="1" dirty="0">
                <a:latin typeface="Century Gothic"/>
              </a:rPr>
              <a:t>   eer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B892EE-A4F5-A1EE-52A7-E544C833EF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65142" y="1254126"/>
            <a:ext cx="125954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deur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kleur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zeur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treur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>
                <a:latin typeface="Century Gothic"/>
              </a:rPr>
              <a:t>leurt</a:t>
            </a:r>
            <a:endParaRPr lang="nl-NL" sz="2400" dirty="0">
              <a:latin typeface="Century Gothic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geur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nl-NL" sz="2400" dirty="0">
              <a:latin typeface="Century Gothic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85334A7-EABE-6A61-BB74-4357AAAEF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4671" y="1354979"/>
            <a:ext cx="2032747" cy="49452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beer 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keer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>
                <a:latin typeface="Century Gothic"/>
              </a:rPr>
              <a:t>weer</a:t>
            </a:r>
            <a:endParaRPr lang="nl-NL" sz="2400" dirty="0">
              <a:latin typeface="Century Gothic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teer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zeer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>
                <a:latin typeface="Century Gothic"/>
              </a:rPr>
              <a:t>weer</a:t>
            </a:r>
            <a:endParaRPr lang="nl-NL" sz="2400" dirty="0">
              <a:latin typeface="Century Gothic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meer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heer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leer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veer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8320B08-683B-6933-A52C-0F06EA5397F1}"/>
              </a:ext>
            </a:extLst>
          </p:cNvPr>
          <p:cNvSpPr txBox="1"/>
          <p:nvPr/>
        </p:nvSpPr>
        <p:spPr>
          <a:xfrm>
            <a:off x="4480183" y="563474"/>
            <a:ext cx="300514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/>
              <a:t>  </a:t>
            </a:r>
            <a:r>
              <a:rPr lang="nl-NL" sz="2800" b="1" dirty="0">
                <a:latin typeface="Century Gothic"/>
              </a:rPr>
              <a:t>  </a:t>
            </a:r>
            <a:r>
              <a:rPr lang="nl-NL" sz="4000" b="1" dirty="0">
                <a:latin typeface="Century Gothic"/>
              </a:rPr>
              <a:t> oor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528A395-3C22-863B-F9E3-B536B09093B7}"/>
              </a:ext>
            </a:extLst>
          </p:cNvPr>
          <p:cNvSpPr txBox="1"/>
          <p:nvPr/>
        </p:nvSpPr>
        <p:spPr>
          <a:xfrm>
            <a:off x="7483359" y="552267"/>
            <a:ext cx="300514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/>
              <a:t>  </a:t>
            </a:r>
            <a:r>
              <a:rPr lang="nl-NL" sz="2800" b="1" dirty="0">
                <a:latin typeface="Century Gothic"/>
              </a:rPr>
              <a:t>  </a:t>
            </a:r>
            <a:r>
              <a:rPr lang="nl-NL" sz="4000" b="1" dirty="0">
                <a:latin typeface="Century Gothic"/>
              </a:rPr>
              <a:t> </a:t>
            </a:r>
            <a:r>
              <a:rPr lang="nl-NL" sz="4000" b="1" dirty="0" err="1">
                <a:latin typeface="Century Gothic"/>
              </a:rPr>
              <a:t>eur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3E0735F-0AE8-DA8B-3234-934E8A1CB101}"/>
              </a:ext>
            </a:extLst>
          </p:cNvPr>
          <p:cNvSpPr txBox="1">
            <a:spLocks/>
          </p:cNvSpPr>
          <p:nvPr/>
        </p:nvSpPr>
        <p:spPr>
          <a:xfrm>
            <a:off x="4834218" y="1350497"/>
            <a:ext cx="1259541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boor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voor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door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>
                <a:latin typeface="Century Gothic"/>
              </a:rPr>
              <a:t>koor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 dirty="0" err="1">
                <a:latin typeface="Century Gothic"/>
              </a:rPr>
              <a:t>noor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>
                <a:latin typeface="Century Gothic"/>
              </a:rPr>
              <a:t>poort</a:t>
            </a:r>
            <a:endParaRPr lang="nl-NL" sz="2400" dirty="0">
              <a:latin typeface="Century Gothic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nl-NL" sz="2400">
                <a:latin typeface="Century Gothic"/>
              </a:rPr>
              <a:t>soort</a:t>
            </a:r>
            <a:endParaRPr lang="nl-NL" sz="2400" dirty="0">
              <a:latin typeface="Century Gothic"/>
            </a:endParaRPr>
          </a:p>
          <a:p>
            <a:pPr marL="0" indent="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None/>
            </a:pPr>
            <a:r>
              <a:rPr lang="nl-NL" sz="2400" dirty="0">
                <a:latin typeface="Century Gothic"/>
              </a:rPr>
              <a:t>gloort</a:t>
            </a:r>
          </a:p>
        </p:txBody>
      </p:sp>
    </p:spTree>
    <p:extLst>
      <p:ext uri="{BB962C8B-B14F-4D97-AF65-F5344CB8AC3E}">
        <p14:creationId xmlns:p14="http://schemas.microsoft.com/office/powerpoint/2010/main" val="24389908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Kantoorthema</vt:lpstr>
      <vt:lpstr>ng</vt:lpstr>
      <vt:lpstr>PowerPoint-presentatie</vt:lpstr>
      <vt:lpstr>PowerPoint-presentatie</vt:lpstr>
      <vt:lpstr>     uu   /   eu</vt:lpstr>
      <vt:lpstr>    ui</vt:lpstr>
      <vt:lpstr>     ou</vt:lpstr>
      <vt:lpstr>     aai</vt:lpstr>
      <vt:lpstr>     eer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528</cp:revision>
  <dcterms:created xsi:type="dcterms:W3CDTF">2026-01-17T11:37:59Z</dcterms:created>
  <dcterms:modified xsi:type="dcterms:W3CDTF">2026-01-17T18:11:54Z</dcterms:modified>
</cp:coreProperties>
</file>